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02" r:id="rId4"/>
    <p:sldId id="258" r:id="rId5"/>
    <p:sldId id="259" r:id="rId6"/>
    <p:sldId id="260" r:id="rId7"/>
    <p:sldId id="303" r:id="rId8"/>
    <p:sldId id="297" r:id="rId9"/>
    <p:sldId id="280" r:id="rId10"/>
    <p:sldId id="261" r:id="rId11"/>
    <p:sldId id="295" r:id="rId12"/>
    <p:sldId id="296" r:id="rId13"/>
    <p:sldId id="292" r:id="rId14"/>
    <p:sldId id="293" r:id="rId15"/>
    <p:sldId id="291" r:id="rId16"/>
    <p:sldId id="298" r:id="rId17"/>
    <p:sldId id="262" r:id="rId18"/>
    <p:sldId id="299" r:id="rId19"/>
    <p:sldId id="294" r:id="rId20"/>
    <p:sldId id="264" r:id="rId21"/>
    <p:sldId id="265" r:id="rId22"/>
    <p:sldId id="267" r:id="rId23"/>
    <p:sldId id="268" r:id="rId24"/>
    <p:sldId id="269" r:id="rId25"/>
    <p:sldId id="270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3898" autoAdjust="0"/>
  </p:normalViewPr>
  <p:slideViewPr>
    <p:cSldViewPr snapToGrid="0">
      <p:cViewPr varScale="1">
        <p:scale>
          <a:sx n="79" d="100"/>
          <a:sy n="79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-4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1B5B-09EB-409D-B84C-1D9A49998170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D5AAA-1446-4226-BC63-1ADEFBA46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8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D5AAA-1446-4226-BC63-1ADEFBA463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4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2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43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2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39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6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8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0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2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6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833E-9D87-4933-B95E-D592FDD4681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D987FA-2B74-4845-B21E-E27E63DC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37" y="58819"/>
            <a:ext cx="11839074" cy="170581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   нашей школе большое внимание уделяется организации питания. Готовят блюда согласно цикличному двухнедельному меню горячего питания. В меню прописаны нормы блюд по весу, пищевая ценность ( белки, жиры и углеводы), а также энергетическая ценность ккал. Это можно посмотреть на сайте школы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1284" y="1764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335" r="1948" b="2186"/>
          <a:stretch/>
        </p:blipFill>
        <p:spPr>
          <a:xfrm>
            <a:off x="0" y="1764630"/>
            <a:ext cx="5917890" cy="4090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223" r="1689" b="2241"/>
          <a:stretch/>
        </p:blipFill>
        <p:spPr>
          <a:xfrm>
            <a:off x="5917890" y="2498819"/>
            <a:ext cx="6274110" cy="43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6" y="288759"/>
            <a:ext cx="3882190" cy="3866146"/>
          </a:xfrm>
        </p:spPr>
        <p:txBody>
          <a:bodyPr>
            <a:normAutofit/>
          </a:bodyPr>
          <a:lstStyle/>
          <a:p>
            <a:r>
              <a:rPr lang="ru-RU" dirty="0"/>
              <a:t>Контрольная порция Начальная школа </a:t>
            </a:r>
            <a:br>
              <a:rPr lang="ru-RU" dirty="0"/>
            </a:br>
            <a:r>
              <a:rPr lang="ru-RU" dirty="0" smtClean="0"/>
              <a:t>Завтрак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65" y="288759"/>
            <a:ext cx="4709361" cy="62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81" y="609599"/>
            <a:ext cx="4536350" cy="2294021"/>
          </a:xfrm>
        </p:spPr>
        <p:txBody>
          <a:bodyPr>
            <a:normAutofit/>
          </a:bodyPr>
          <a:lstStyle/>
          <a:p>
            <a:r>
              <a:rPr lang="ru-RU" dirty="0"/>
              <a:t>Контрольная порция Основная школа</a:t>
            </a:r>
            <a:br>
              <a:rPr lang="ru-RU" dirty="0"/>
            </a:br>
            <a:r>
              <a:rPr lang="ru-RU" dirty="0" smtClean="0"/>
              <a:t>Завтрак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29" y="208547"/>
            <a:ext cx="4896852" cy="65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606" y="445008"/>
            <a:ext cx="4869027" cy="1704634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Контрольная порция </a:t>
            </a:r>
            <a:br>
              <a:rPr lang="ru-RU" sz="4000" dirty="0" smtClean="0"/>
            </a:br>
            <a:r>
              <a:rPr lang="ru-RU" sz="4000" dirty="0" smtClean="0"/>
              <a:t>Начальная школа </a:t>
            </a:r>
            <a:br>
              <a:rPr lang="ru-RU" sz="4000" dirty="0" smtClean="0"/>
            </a:br>
            <a:r>
              <a:rPr lang="ru-RU" sz="4000" dirty="0" smtClean="0"/>
              <a:t>Обед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3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76" y="509249"/>
            <a:ext cx="5933328" cy="1320800"/>
          </a:xfrm>
        </p:spPr>
        <p:txBody>
          <a:bodyPr>
            <a:noAutofit/>
          </a:bodyPr>
          <a:lstStyle/>
          <a:p>
            <a:r>
              <a:rPr lang="ru-RU" sz="4400" dirty="0"/>
              <a:t>Контрольная порция </a:t>
            </a:r>
            <a:r>
              <a:rPr lang="ru-RU" sz="4400" dirty="0" smtClean="0"/>
              <a:t>Основная школа</a:t>
            </a:r>
            <a:br>
              <a:rPr lang="ru-RU" sz="4400" dirty="0" smtClean="0"/>
            </a:br>
            <a:r>
              <a:rPr lang="ru-RU" sz="4400" dirty="0" smtClean="0"/>
              <a:t>Обед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8" y="0"/>
            <a:ext cx="5146574" cy="68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08" y="181602"/>
            <a:ext cx="5531442" cy="4529328"/>
          </a:xfrm>
        </p:spPr>
        <p:txBody>
          <a:bodyPr>
            <a:noAutofit/>
          </a:bodyPr>
          <a:lstStyle/>
          <a:p>
            <a:r>
              <a:rPr lang="ru-RU" sz="2400" dirty="0"/>
              <a:t>Создана служба Родительского контроля. Родители приходят согласно утвержденному графику в столовую и проверяют соответствие реализуемых блюд утвержденному меню, санитарное состояние столовой, вкусовые предпочтения обучающихся и оформляют чек- лист ( протокол)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71" y="3647655"/>
            <a:ext cx="4280460" cy="3210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31" y="0"/>
            <a:ext cx="5865315" cy="43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226"/>
            <a:ext cx="9330866" cy="6602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3426" y="513346"/>
            <a:ext cx="4848573" cy="233309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 основании методических рекомендаций </a:t>
            </a:r>
            <a:r>
              <a:rPr lang="ru-RU" sz="2400" b="1" dirty="0" err="1" smtClean="0">
                <a:solidFill>
                  <a:srgbClr val="FF0000"/>
                </a:solidFill>
              </a:rPr>
              <a:t>МР</a:t>
            </a:r>
            <a:r>
              <a:rPr lang="ru-RU" sz="2400" b="1" dirty="0" smtClean="0">
                <a:solidFill>
                  <a:srgbClr val="FF0000"/>
                </a:solidFill>
              </a:rPr>
              <a:t> 2.4.0180-20 был создан родительский контроль за организацией горячего питания детей 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002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t="936" r="1463" b="2222"/>
          <a:stretch/>
        </p:blipFill>
        <p:spPr>
          <a:xfrm>
            <a:off x="625642" y="88231"/>
            <a:ext cx="4555958" cy="6641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t="1404" b="2456"/>
          <a:stretch/>
        </p:blipFill>
        <p:spPr>
          <a:xfrm>
            <a:off x="5309938" y="88231"/>
            <a:ext cx="4563182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школе созданы комиссия по питанию и </a:t>
            </a:r>
            <a:r>
              <a:rPr lang="ru-RU" dirty="0" err="1" smtClean="0"/>
              <a:t>бракеражная</a:t>
            </a:r>
            <a:r>
              <a:rPr lang="ru-RU" dirty="0" smtClean="0"/>
              <a:t> комиссия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-194" r="3162" b="2053"/>
          <a:stretch/>
        </p:blipFill>
        <p:spPr>
          <a:xfrm>
            <a:off x="6985416" y="1375268"/>
            <a:ext cx="3672591" cy="5441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0" y="1825133"/>
            <a:ext cx="3462898" cy="49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150" y="499872"/>
            <a:ext cx="8596668" cy="1320800"/>
          </a:xfrm>
        </p:spPr>
        <p:txBody>
          <a:bodyPr/>
          <a:lstStyle/>
          <a:p>
            <a:r>
              <a:rPr lang="ru-RU" dirty="0" smtClean="0"/>
              <a:t>Организация дежурства в столовой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72" y="1348740"/>
            <a:ext cx="734568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9803" cy="1320800"/>
          </a:xfrm>
        </p:spPr>
        <p:txBody>
          <a:bodyPr>
            <a:normAutofit/>
          </a:bodyPr>
          <a:lstStyle/>
          <a:p>
            <a:r>
              <a:rPr lang="ru-RU" sz="4400" b="1" dirty="0"/>
              <a:t>«Мы за здоровый образ </a:t>
            </a:r>
            <a:r>
              <a:rPr lang="ru-RU" sz="4400" b="1" dirty="0" smtClean="0"/>
              <a:t>жизни»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429192" cy="4272295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школьный</a:t>
            </a:r>
            <a:r>
              <a:rPr lang="en-US" dirty="0" smtClean="0"/>
              <a:t> </a:t>
            </a:r>
            <a:r>
              <a:rPr lang="ru-RU" dirty="0" smtClean="0"/>
              <a:t>период </a:t>
            </a:r>
            <a:r>
              <a:rPr lang="ru-RU" dirty="0"/>
              <a:t>возрастают умственные нагрузки и напряжение вызванное социальной адаптацией ребенка, в этот период в организме происходят значительные физиологические изменения.</a:t>
            </a:r>
          </a:p>
          <a:p>
            <a:r>
              <a:rPr lang="ru-RU" dirty="0"/>
              <a:t> </a:t>
            </a:r>
            <a:r>
              <a:rPr lang="ru-RU" dirty="0" smtClean="0"/>
              <a:t>Рациональное </a:t>
            </a:r>
            <a:r>
              <a:rPr lang="ru-RU" dirty="0"/>
              <a:t>питание один из важных компонентов образа жизни. Формирование здоровых пищевых привычек с раннего возраста играют ключевую роль в воспитании приверженности к рациональному питанию.</a:t>
            </a:r>
          </a:p>
          <a:p>
            <a:r>
              <a:rPr lang="ru-RU" dirty="0" smtClean="0"/>
              <a:t>Легче </a:t>
            </a:r>
            <a:r>
              <a:rPr lang="ru-RU" dirty="0"/>
              <a:t>с самого юного возраста беречь здоровье, чем долгие годы  избавляться от вредных привычек и учиться вести здоровый образ жизни.</a:t>
            </a:r>
          </a:p>
          <a:p>
            <a:r>
              <a:rPr lang="ru-RU" dirty="0"/>
              <a:t>Формирование здорового образы </a:t>
            </a:r>
            <a:r>
              <a:rPr lang="ru-RU"/>
              <a:t>жизни </a:t>
            </a:r>
            <a:r>
              <a:rPr lang="ru-RU" smtClean="0"/>
              <a:t>(далее </a:t>
            </a:r>
            <a:r>
              <a:rPr lang="ru-RU" dirty="0" err="1"/>
              <a:t>ЗОЖ</a:t>
            </a:r>
            <a:r>
              <a:rPr lang="ru-RU" dirty="0"/>
              <a:t>) у подростков и детей – важная задача семьи и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9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76" y="2406315"/>
            <a:ext cx="9494726" cy="1320800"/>
          </a:xfrm>
        </p:spPr>
        <p:txBody>
          <a:bodyPr>
            <a:noAutofit/>
          </a:bodyPr>
          <a:lstStyle/>
          <a:p>
            <a:r>
              <a:rPr lang="ru-RU" sz="4400" b="1" dirty="0"/>
              <a:t>2 </a:t>
            </a:r>
            <a:r>
              <a:rPr lang="ru-RU" sz="4400" b="1" dirty="0" smtClean="0"/>
              <a:t>июня</a:t>
            </a:r>
            <a:r>
              <a:rPr lang="en-US" sz="4400" b="1" dirty="0" smtClean="0"/>
              <a:t> </a:t>
            </a:r>
            <a:r>
              <a:rPr lang="ru-RU" sz="4400" b="1" dirty="0" smtClean="0"/>
              <a:t>- </a:t>
            </a:r>
            <a:r>
              <a:rPr lang="ru-RU" sz="4400" b="1" dirty="0"/>
              <a:t>день здорового </a:t>
            </a:r>
            <a:r>
              <a:rPr lang="ru-RU" sz="4400" b="1" dirty="0" smtClean="0"/>
              <a:t>питания!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291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61" y="304800"/>
            <a:ext cx="5946611" cy="1551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плакатов и стенгазет на </a:t>
            </a:r>
            <a:r>
              <a:rPr lang="ru-RU" dirty="0" err="1" smtClean="0"/>
              <a:t>здоровьесберегающую</a:t>
            </a:r>
            <a:r>
              <a:rPr lang="ru-RU" dirty="0" smtClean="0"/>
              <a:t> тематику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50" y="100584"/>
            <a:ext cx="5547360" cy="416052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4" y="3044952"/>
            <a:ext cx="4782148" cy="35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53" y="256673"/>
            <a:ext cx="5753205" cy="1320800"/>
          </a:xfrm>
        </p:spPr>
        <p:txBody>
          <a:bodyPr/>
          <a:lstStyle/>
          <a:p>
            <a:r>
              <a:rPr lang="ru-RU" dirty="0" smtClean="0"/>
              <a:t>«Динамические перемены»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5" y="1888760"/>
            <a:ext cx="4804348" cy="4804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73" y="424201"/>
            <a:ext cx="5909143" cy="59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513" y="609600"/>
            <a:ext cx="6211079" cy="1320800"/>
          </a:xfrm>
        </p:spPr>
        <p:txBody>
          <a:bodyPr/>
          <a:lstStyle/>
          <a:p>
            <a:r>
              <a:rPr lang="ru-RU" dirty="0" smtClean="0"/>
              <a:t>«Спорт»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" y="2540000"/>
            <a:ext cx="5757331" cy="4317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52" y="0"/>
            <a:ext cx="6406148" cy="48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410" y="4547937"/>
            <a:ext cx="6031831" cy="1368927"/>
          </a:xfrm>
        </p:spPr>
        <p:txBody>
          <a:bodyPr>
            <a:norm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«Я за </a:t>
            </a:r>
            <a:r>
              <a:rPr lang="ru-RU" sz="4000" dirty="0" err="1" smtClean="0"/>
              <a:t>ЗОЖ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8484" cy="4138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1" y="1828800"/>
            <a:ext cx="6160168" cy="46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«Правильное </a:t>
            </a:r>
            <a:r>
              <a:rPr lang="ru-RU" dirty="0"/>
              <a:t>питание»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" y="1930400"/>
            <a:ext cx="3658703" cy="487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«Активный отдых»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69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83368"/>
            <a:ext cx="3768186" cy="55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на уроке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852"/>
            <a:ext cx="6170863" cy="4628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63" y="1194924"/>
            <a:ext cx="6017455" cy="4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5781909" y="272714"/>
            <a:ext cx="5976954" cy="6585285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92" y="159258"/>
            <a:ext cx="8596668" cy="1320800"/>
          </a:xfrm>
        </p:spPr>
        <p:txBody>
          <a:bodyPr/>
          <a:lstStyle/>
          <a:p>
            <a:r>
              <a:rPr lang="ru-RU" b="1" spc="-1" dirty="0">
                <a:solidFill>
                  <a:srgbClr val="C9211E"/>
                </a:solidFill>
                <a:latin typeface="Times New Roman"/>
                <a:ea typeface="DejaVu Sans"/>
              </a:rPr>
              <a:t>Здоровое  питание</a:t>
            </a:r>
            <a:r>
              <a:rPr lang="ru-RU" spc="-1" dirty="0">
                <a:latin typeface="XO Oriel"/>
              </a:rPr>
              <a:t/>
            </a:r>
            <a:br>
              <a:rPr lang="ru-RU" spc="-1" dirty="0">
                <a:latin typeface="XO Orie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60" y="975463"/>
            <a:ext cx="6333066" cy="55184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u="sng" spc="-1" dirty="0">
                <a:solidFill>
                  <a:srgbClr val="C9211E"/>
                </a:solidFill>
                <a:latin typeface="Times New Roman"/>
                <a:ea typeface="DejaVu Sans"/>
              </a:rPr>
              <a:t>Здоровое питание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b="1" spc="-1" dirty="0">
                <a:solidFill>
                  <a:srgbClr val="C9211E"/>
                </a:solidFill>
                <a:latin typeface="Times New Roman"/>
                <a:ea typeface="DejaVu Sans"/>
              </a:rPr>
              <a:t>– это сбалансированный по </a:t>
            </a:r>
            <a:r>
              <a:rPr lang="ru-RU" b="1" spc="-1" dirty="0" smtClean="0">
                <a:solidFill>
                  <a:srgbClr val="C9211E"/>
                </a:solidFill>
                <a:latin typeface="Times New Roman"/>
                <a:ea typeface="DejaVu Sans"/>
              </a:rPr>
              <a:t>белкам,</a:t>
            </a:r>
            <a:r>
              <a:rPr lang="ru-RU" spc="-1" dirty="0">
                <a:latin typeface="XO Oriel"/>
              </a:rPr>
              <a:t> </a:t>
            </a:r>
            <a:r>
              <a:rPr lang="ru-RU" b="1" spc="-1" dirty="0" smtClean="0">
                <a:solidFill>
                  <a:srgbClr val="C9211E"/>
                </a:solidFill>
                <a:latin typeface="Times New Roman"/>
                <a:ea typeface="DejaVu Sans"/>
              </a:rPr>
              <a:t>жирам </a:t>
            </a:r>
            <a:r>
              <a:rPr lang="ru-RU" b="1" spc="-1" dirty="0">
                <a:solidFill>
                  <a:srgbClr val="C9211E"/>
                </a:solidFill>
                <a:latin typeface="Times New Roman"/>
                <a:ea typeface="DejaVu Sans"/>
              </a:rPr>
              <a:t>и углеводам рацион, в котором есть все </a:t>
            </a:r>
            <a:r>
              <a:rPr lang="ru-RU" b="1" spc="-1" dirty="0" smtClean="0">
                <a:solidFill>
                  <a:srgbClr val="C9211E"/>
                </a:solidFill>
                <a:latin typeface="Times New Roman"/>
                <a:ea typeface="DejaVu Sans"/>
              </a:rPr>
              <a:t>необходимые</a:t>
            </a:r>
            <a:r>
              <a:rPr lang="ru-RU" spc="-1" dirty="0">
                <a:latin typeface="XO Oriel"/>
              </a:rPr>
              <a:t> </a:t>
            </a:r>
            <a:r>
              <a:rPr lang="ru-RU" b="1" spc="-1" dirty="0" smtClean="0">
                <a:solidFill>
                  <a:srgbClr val="C9211E"/>
                </a:solidFill>
                <a:latin typeface="Times New Roman"/>
                <a:ea typeface="DejaVu Sans"/>
              </a:rPr>
              <a:t>витамины </a:t>
            </a:r>
            <a:r>
              <a:rPr lang="ru-RU" b="1" spc="-1" dirty="0">
                <a:solidFill>
                  <a:srgbClr val="C9211E"/>
                </a:solidFill>
                <a:latin typeface="Times New Roman"/>
                <a:ea typeface="DejaVu Sans"/>
              </a:rPr>
              <a:t>и минералы. </a:t>
            </a:r>
            <a:endParaRPr lang="ru-RU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DejaVu Sans"/>
              </a:rPr>
              <a:t>Правильное пищевое поведение — это не только грамотное составление ежедневного меню, но и режим питания</a:t>
            </a:r>
            <a:r>
              <a:rPr lang="ru-RU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en-US" b="1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DejaVu Sans"/>
              </a:rPr>
              <a:t>Питание играет важную роль в развитии организма, умственной деятельности. Потребляя только правильную и здоровую еду, ребенок будет защищен от негативного воздействия окружающей среды.</a:t>
            </a:r>
            <a:endParaRPr lang="ru-RU" spc="-1" dirty="0">
              <a:latin typeface="XO Orie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DejaVu Sans"/>
              </a:rPr>
              <a:t>По сравнению с организмом взрослого, ребенок развивается стремительными темпами, на что уходит намного больше энергии.</a:t>
            </a:r>
            <a:endParaRPr lang="ru-RU" spc="-1" dirty="0">
              <a:latin typeface="XO Orie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DejaVu Sans"/>
              </a:rPr>
              <a:t>Ребенок нуждается в качественных продуктах питания, которые его организм должен получать своевременно. В ином случае возможны -  отставание в росте и развитии, частые болезни.</a:t>
            </a:r>
            <a:endParaRPr lang="ru-RU" spc="-1" dirty="0">
              <a:latin typeface="XO Orie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5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Основные пути формирования </a:t>
            </a:r>
            <a:r>
              <a:rPr lang="ru-RU" sz="4000" dirty="0" err="1"/>
              <a:t>ЗОЖ</a:t>
            </a:r>
            <a:r>
              <a:rPr lang="ru-RU" sz="4000" dirty="0"/>
              <a:t> включают в себя: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450624" cy="445435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рациональное </a:t>
            </a:r>
            <a:r>
              <a:rPr lang="ru-RU" sz="2000" dirty="0"/>
              <a:t>питание</a:t>
            </a:r>
          </a:p>
          <a:p>
            <a:r>
              <a:rPr lang="ru-RU" sz="2000" dirty="0" smtClean="0"/>
              <a:t>отказ </a:t>
            </a:r>
            <a:r>
              <a:rPr lang="ru-RU" sz="2000" dirty="0"/>
              <a:t>от вредных привычек</a:t>
            </a:r>
          </a:p>
          <a:p>
            <a:r>
              <a:rPr lang="ru-RU" sz="2000" dirty="0" smtClean="0"/>
              <a:t>оптимальный </a:t>
            </a:r>
            <a:r>
              <a:rPr lang="ru-RU" sz="2000" dirty="0"/>
              <a:t>двигательный режим</a:t>
            </a:r>
          </a:p>
          <a:p>
            <a:r>
              <a:rPr lang="ru-RU" sz="2000" dirty="0" smtClean="0"/>
              <a:t>закаливание</a:t>
            </a:r>
            <a:endParaRPr lang="ru-RU" sz="2000" dirty="0"/>
          </a:p>
          <a:p>
            <a:r>
              <a:rPr lang="ru-RU" sz="2000" dirty="0" smtClean="0"/>
              <a:t>личная </a:t>
            </a:r>
            <a:r>
              <a:rPr lang="ru-RU" sz="2000" dirty="0"/>
              <a:t>гигиена</a:t>
            </a:r>
          </a:p>
          <a:p>
            <a:r>
              <a:rPr lang="ru-RU" sz="2000" dirty="0" smtClean="0"/>
              <a:t>распорядок </a:t>
            </a:r>
            <a:r>
              <a:rPr lang="ru-RU" sz="2000" dirty="0"/>
              <a:t>дня</a:t>
            </a:r>
          </a:p>
          <a:p>
            <a:r>
              <a:rPr lang="ru-RU" sz="2000" dirty="0" smtClean="0"/>
              <a:t>положительные </a:t>
            </a:r>
            <a:r>
              <a:rPr lang="ru-RU" sz="2000" dirty="0"/>
              <a:t>эмоции</a:t>
            </a:r>
          </a:p>
          <a:p>
            <a:r>
              <a:rPr lang="ru-RU" sz="2000" dirty="0" smtClean="0"/>
              <a:t>отдых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30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609599"/>
            <a:ext cx="8771466" cy="55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81" y="0"/>
            <a:ext cx="7603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296"/>
            <a:ext cx="4555957" cy="617620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Огромное внимание   к организации питания в образовательных учреждениях уделяется со стороны Президента Российской Федерации и Губернатора </a:t>
            </a:r>
            <a:r>
              <a:rPr lang="ru-RU" dirty="0" smtClean="0">
                <a:solidFill>
                  <a:srgbClr val="FF0000"/>
                </a:solidFill>
              </a:rPr>
              <a:t>       Санкт </a:t>
            </a:r>
            <a:r>
              <a:rPr lang="ru-RU" dirty="0">
                <a:solidFill>
                  <a:srgbClr val="FF0000"/>
                </a:solidFill>
              </a:rPr>
              <a:t>– Петербурга.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9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05" y="320842"/>
            <a:ext cx="9593179" cy="6336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МОСКВА, 1 марта. 2020 года Президент России Владимир Путин </a:t>
            </a:r>
            <a:r>
              <a:rPr lang="ru-RU" dirty="0"/>
              <a:t>подписал закон о предоставлении бесплатного горячего питания учащимся начальной школы (с первого по четвертый классы).</a:t>
            </a:r>
          </a:p>
          <a:p>
            <a:pPr marL="0" indent="0">
              <a:buNone/>
            </a:pPr>
            <a:r>
              <a:rPr lang="ru-RU" dirty="0"/>
              <a:t> Согласно закону, учащиеся младших классов должны будут обеспечиваться бесплатным горячим питанием не реже одного раза в день, а в меню должны быть и горячее блюдо, и горячий напиток. Финансирование будет идти за счет средств из федерального, региональных, местных бюджетов и иных источников, отвечать за обеспечение горячим питанием будет учредитель школы. Устанавливается возможность предоставления бюджетам субъектов РФ субсидий из федерального бюджета на софинансирование организации горячего питания на условиях, определяемых правительством РФ.</a:t>
            </a:r>
          </a:p>
          <a:p>
            <a:pPr marL="0" indent="0">
              <a:buNone/>
            </a:pPr>
            <a:r>
              <a:rPr lang="ru-RU" dirty="0"/>
              <a:t>Закон одновременно устанавливает обязательное наличие горячего питания для детей, обучающихся по основным общеобразовательным программам, программам среднего профобразования, для детей, пребывающих в организациях отдыха и оздоровления. Школы и детские лагеря обязаны размещать на своих сайтах ежедневное меню и учитывать предоставляемые родителями сведения о состоянии здоровья ребенка.</a:t>
            </a:r>
          </a:p>
          <a:p>
            <a:pPr marL="0" indent="0">
              <a:buNone/>
            </a:pPr>
            <a:r>
              <a:rPr lang="ru-RU" dirty="0"/>
              <a:t>Также вводится понятие "здоровое питание", закрепляются его принципы, особенности организации качественного, безопасного и здорового питания детей и отдельных групп населения.  Запрещается обращение опасных или некачественных продуктов, а также тех, которые не имеют предусмотренной законодательством маркировки.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3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71" y="417093"/>
            <a:ext cx="4680729" cy="3625517"/>
          </a:xfrm>
        </p:spPr>
        <p:txBody>
          <a:bodyPr/>
          <a:lstStyle/>
          <a:p>
            <a:r>
              <a:rPr lang="ru-RU" dirty="0" smtClean="0"/>
              <a:t>Нас обслуживает «Комбинат социального питания «</a:t>
            </a:r>
            <a:r>
              <a:rPr lang="ru-RU" dirty="0" err="1" smtClean="0"/>
              <a:t>Охта</a:t>
            </a:r>
            <a:r>
              <a:rPr lang="ru-RU" dirty="0" smtClean="0"/>
              <a:t>»»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15" y="0"/>
            <a:ext cx="4763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81"/>
            <a:ext cx="5591955" cy="6258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74" y="357749"/>
            <a:ext cx="5691137" cy="63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</TotalTime>
  <Words>655</Words>
  <Application>Microsoft Office PowerPoint</Application>
  <PresentationFormat>Широкоэкранный</PresentationFormat>
  <Paragraphs>44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DejaVu Sans</vt:lpstr>
      <vt:lpstr>Times New Roman</vt:lpstr>
      <vt:lpstr>Trebuchet MS</vt:lpstr>
      <vt:lpstr>Wingdings 3</vt:lpstr>
      <vt:lpstr>XO Oriel</vt:lpstr>
      <vt:lpstr>Аспект</vt:lpstr>
      <vt:lpstr>Презентация PowerPoint</vt:lpstr>
      <vt:lpstr>«Мы за здоровый образ жизни»</vt:lpstr>
      <vt:lpstr>Здоровое  питание </vt:lpstr>
      <vt:lpstr>Основные пути формирования ЗОЖ включают в себя: </vt:lpstr>
      <vt:lpstr>Презентация PowerPoint</vt:lpstr>
      <vt:lpstr>Огромное внимание   к организации питания в образовательных учреждениях уделяется со стороны Президента Российской Федерации и Губернатора        Санкт – Петербурга.  </vt:lpstr>
      <vt:lpstr>Презентация PowerPoint</vt:lpstr>
      <vt:lpstr>Нас обслуживает «Комбинат социального питания «Охта»»</vt:lpstr>
      <vt:lpstr>Презентация PowerPoint</vt:lpstr>
      <vt:lpstr>В   нашей школе большое внимание уделяется организации питания. Готовят блюда согласно цикличному двухнедельному меню горячего питания. В меню прописаны нормы блюд по весу, пищевая ценность ( белки, жиры и углеводы), а также энергетическая ценность ккал. Это можно посмотреть на сайте школы.</vt:lpstr>
      <vt:lpstr>Контрольная порция Начальная школа  Завтрак </vt:lpstr>
      <vt:lpstr>Контрольная порция Основная школа Завтрак</vt:lpstr>
      <vt:lpstr>Контрольная порция  Начальная школа  Обед </vt:lpstr>
      <vt:lpstr>Контрольная порция Основная школа Обед</vt:lpstr>
      <vt:lpstr>Создана служба Родительского контроля. Родители приходят согласно утвержденному графику в столовую и проверяют соответствие реализуемых блюд утвержденному меню, санитарное состояние столовой, вкусовые предпочтения обучающихся и оформляют чек- лист ( протокол) </vt:lpstr>
      <vt:lpstr>На основании методических рекомендаций МР 2.4.0180-20 был создан родительский контроль за организацией горячего питания детей    </vt:lpstr>
      <vt:lpstr>Презентация PowerPoint</vt:lpstr>
      <vt:lpstr>В школе созданы комиссия по питанию и бракеражная комиссия </vt:lpstr>
      <vt:lpstr>Организация дежурства в столовой</vt:lpstr>
      <vt:lpstr>2 июня - день здорового питания! </vt:lpstr>
      <vt:lpstr>Конкурс плакатов и стенгазет на здоровьесберегающую тематику</vt:lpstr>
      <vt:lpstr>«Динамические перемены»</vt:lpstr>
      <vt:lpstr>«Спорт»</vt:lpstr>
      <vt:lpstr> «Я за ЗОЖ»</vt:lpstr>
      <vt:lpstr> «Правильное питание»</vt:lpstr>
      <vt:lpstr>«Активный отдых»</vt:lpstr>
      <vt:lpstr>Физминутка на уроке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Витя</cp:lastModifiedBy>
  <cp:revision>32</cp:revision>
  <dcterms:created xsi:type="dcterms:W3CDTF">2023-02-08T06:55:19Z</dcterms:created>
  <dcterms:modified xsi:type="dcterms:W3CDTF">2023-09-06T07:35:30Z</dcterms:modified>
</cp:coreProperties>
</file>