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68" r:id="rId4"/>
    <p:sldId id="269" r:id="rId5"/>
    <p:sldId id="274" r:id="rId6"/>
    <p:sldId id="273" r:id="rId7"/>
    <p:sldId id="257" r:id="rId8"/>
    <p:sldId id="258" r:id="rId9"/>
    <p:sldId id="259" r:id="rId10"/>
    <p:sldId id="260" r:id="rId11"/>
    <p:sldId id="261" r:id="rId12"/>
    <p:sldId id="267" r:id="rId13"/>
    <p:sldId id="276" r:id="rId14"/>
    <p:sldId id="278" r:id="rId15"/>
    <p:sldId id="270" r:id="rId16"/>
    <p:sldId id="277" r:id="rId17"/>
    <p:sldId id="275" r:id="rId18"/>
    <p:sldId id="262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7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7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440300-E3D0-4CD0-9CED-52AC3F9FAF94}" type="doc">
      <dgm:prSet loTypeId="urn:microsoft.com/office/officeart/2005/8/layout/equation1" loCatId="process" qsTypeId="urn:microsoft.com/office/officeart/2005/8/quickstyle/simple1" qsCatId="simple" csTypeId="urn:microsoft.com/office/officeart/2005/8/colors/colorful1" csCatId="colorful" phldr="1"/>
      <dgm:spPr/>
    </dgm:pt>
    <dgm:pt modelId="{884DFFF0-A191-48C0-8AFC-ECE81A01FCD1}">
      <dgm:prSet phldrT="[Текст]"/>
      <dgm:spPr/>
      <dgm:t>
        <a:bodyPr/>
        <a:lstStyle/>
        <a:p>
          <a:r>
            <a:rPr lang="ru-RU" dirty="0"/>
            <a:t>Работа с педагогами</a:t>
          </a:r>
        </a:p>
      </dgm:t>
    </dgm:pt>
    <dgm:pt modelId="{95704C3A-91C6-4068-BBC6-435EDAC9436A}" type="parTrans" cxnId="{B6AA7FEA-3490-406D-95FE-2E33711C6311}">
      <dgm:prSet/>
      <dgm:spPr/>
      <dgm:t>
        <a:bodyPr/>
        <a:lstStyle/>
        <a:p>
          <a:endParaRPr lang="ru-RU"/>
        </a:p>
      </dgm:t>
    </dgm:pt>
    <dgm:pt modelId="{C13B8424-6989-4146-BE93-1715A2D23454}" type="sibTrans" cxnId="{B6AA7FEA-3490-406D-95FE-2E33711C6311}">
      <dgm:prSet/>
      <dgm:spPr/>
      <dgm:t>
        <a:bodyPr/>
        <a:lstStyle/>
        <a:p>
          <a:endParaRPr lang="ru-RU"/>
        </a:p>
      </dgm:t>
    </dgm:pt>
    <dgm:pt modelId="{556436C1-5985-414D-8E46-9EDBCBA10ACA}">
      <dgm:prSet phldrT="[Текст]"/>
      <dgm:spPr/>
      <dgm:t>
        <a:bodyPr/>
        <a:lstStyle/>
        <a:p>
          <a:r>
            <a:rPr lang="ru-RU" dirty="0"/>
            <a:t>Работа с родителями</a:t>
          </a:r>
        </a:p>
      </dgm:t>
    </dgm:pt>
    <dgm:pt modelId="{AD564B24-3390-438F-BC92-5252355304D9}" type="parTrans" cxnId="{A2E139DD-EB11-4E4F-AC71-036530567AFA}">
      <dgm:prSet/>
      <dgm:spPr/>
      <dgm:t>
        <a:bodyPr/>
        <a:lstStyle/>
        <a:p>
          <a:endParaRPr lang="ru-RU"/>
        </a:p>
      </dgm:t>
    </dgm:pt>
    <dgm:pt modelId="{39627D08-57C6-4CD6-BFD5-AAAD914C7439}" type="sibTrans" cxnId="{A2E139DD-EB11-4E4F-AC71-036530567AFA}">
      <dgm:prSet/>
      <dgm:spPr/>
      <dgm:t>
        <a:bodyPr/>
        <a:lstStyle/>
        <a:p>
          <a:endParaRPr lang="ru-RU"/>
        </a:p>
      </dgm:t>
    </dgm:pt>
    <dgm:pt modelId="{C8A118C2-07E4-40CE-8F19-1DAB75DC699C}">
      <dgm:prSet phldrT="[Текст]"/>
      <dgm:spPr/>
      <dgm:t>
        <a:bodyPr/>
        <a:lstStyle/>
        <a:p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Сетевое взаимодействие</a:t>
          </a:r>
        </a:p>
        <a:p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«Сад-школа»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51EA4C-50EE-416E-AD40-BF7B5579695B}" type="parTrans" cxnId="{095ED506-95F2-4767-B01E-39034651194A}">
      <dgm:prSet/>
      <dgm:spPr/>
      <dgm:t>
        <a:bodyPr/>
        <a:lstStyle/>
        <a:p>
          <a:endParaRPr lang="ru-RU"/>
        </a:p>
      </dgm:t>
    </dgm:pt>
    <dgm:pt modelId="{159B89A2-E6A6-4719-B316-252F6917CB64}" type="sibTrans" cxnId="{095ED506-95F2-4767-B01E-39034651194A}">
      <dgm:prSet/>
      <dgm:spPr/>
      <dgm:t>
        <a:bodyPr/>
        <a:lstStyle/>
        <a:p>
          <a:endParaRPr lang="ru-RU"/>
        </a:p>
      </dgm:t>
    </dgm:pt>
    <dgm:pt modelId="{C3423A1F-9CE0-458F-891E-AEA0CBFDDB44}">
      <dgm:prSet/>
      <dgm:spPr/>
      <dgm:t>
        <a:bodyPr/>
        <a:lstStyle/>
        <a:p>
          <a:r>
            <a:rPr lang="ru-RU" dirty="0" smtClean="0"/>
            <a:t>Работа с детьми</a:t>
          </a:r>
          <a:endParaRPr lang="ru-RU" dirty="0"/>
        </a:p>
      </dgm:t>
    </dgm:pt>
    <dgm:pt modelId="{3DBB29DC-FB46-4C95-BC8E-C1BD8DD30F88}" type="parTrans" cxnId="{B792B4C0-945C-4C90-9770-B2B2DD5F97A6}">
      <dgm:prSet/>
      <dgm:spPr/>
      <dgm:t>
        <a:bodyPr/>
        <a:lstStyle/>
        <a:p>
          <a:endParaRPr lang="ru-RU"/>
        </a:p>
      </dgm:t>
    </dgm:pt>
    <dgm:pt modelId="{8485B965-3553-43FA-965C-7DDED5B1364F}" type="sibTrans" cxnId="{B792B4C0-945C-4C90-9770-B2B2DD5F97A6}">
      <dgm:prSet/>
      <dgm:spPr/>
      <dgm:t>
        <a:bodyPr/>
        <a:lstStyle/>
        <a:p>
          <a:endParaRPr lang="ru-RU"/>
        </a:p>
      </dgm:t>
    </dgm:pt>
    <dgm:pt modelId="{8C7EA1FB-C763-4914-A5ED-033018A3930C}">
      <dgm:prSet/>
      <dgm:spPr/>
      <dgm:t>
        <a:bodyPr/>
        <a:lstStyle/>
        <a:p>
          <a:r>
            <a:rPr lang="ru-RU" dirty="0" smtClean="0"/>
            <a:t>Работа с администрацией</a:t>
          </a:r>
          <a:endParaRPr lang="ru-RU" dirty="0"/>
        </a:p>
      </dgm:t>
    </dgm:pt>
    <dgm:pt modelId="{BEB712B6-2996-4E62-B96A-82B17A693F15}" type="parTrans" cxnId="{3A27A766-4B44-48CE-9E7B-23C9D44CACA4}">
      <dgm:prSet/>
      <dgm:spPr/>
      <dgm:t>
        <a:bodyPr/>
        <a:lstStyle/>
        <a:p>
          <a:endParaRPr lang="ru-RU"/>
        </a:p>
      </dgm:t>
    </dgm:pt>
    <dgm:pt modelId="{4F32AD10-A5CB-4EBB-9599-4E4664E7AB89}" type="sibTrans" cxnId="{3A27A766-4B44-48CE-9E7B-23C9D44CACA4}">
      <dgm:prSet/>
      <dgm:spPr/>
      <dgm:t>
        <a:bodyPr/>
        <a:lstStyle/>
        <a:p>
          <a:endParaRPr lang="ru-RU"/>
        </a:p>
      </dgm:t>
    </dgm:pt>
    <dgm:pt modelId="{2B2925A9-B616-48C3-B74C-10E6DEC097A4}" type="pres">
      <dgm:prSet presAssocID="{FA440300-E3D0-4CD0-9CED-52AC3F9FAF94}" presName="linearFlow" presStyleCnt="0">
        <dgm:presLayoutVars>
          <dgm:dir/>
          <dgm:resizeHandles val="exact"/>
        </dgm:presLayoutVars>
      </dgm:prSet>
      <dgm:spPr/>
    </dgm:pt>
    <dgm:pt modelId="{6581C295-25DC-40A9-94D1-BC329B3DDD05}" type="pres">
      <dgm:prSet presAssocID="{8C7EA1FB-C763-4914-A5ED-033018A3930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8A3DDA-19A9-4B22-98D8-D4DB205718A1}" type="pres">
      <dgm:prSet presAssocID="{4F32AD10-A5CB-4EBB-9599-4E4664E7AB89}" presName="spacerL" presStyleCnt="0"/>
      <dgm:spPr/>
    </dgm:pt>
    <dgm:pt modelId="{25C8A69F-A18E-4D11-930E-B13FE7077F0E}" type="pres">
      <dgm:prSet presAssocID="{4F32AD10-A5CB-4EBB-9599-4E4664E7AB89}" presName="sibTrans" presStyleLbl="sibTrans2D1" presStyleIdx="0" presStyleCnt="4"/>
      <dgm:spPr/>
      <dgm:t>
        <a:bodyPr/>
        <a:lstStyle/>
        <a:p>
          <a:endParaRPr lang="ru-RU"/>
        </a:p>
      </dgm:t>
    </dgm:pt>
    <dgm:pt modelId="{882705D4-1944-4D05-81CA-15FD7F3BB7B3}" type="pres">
      <dgm:prSet presAssocID="{4F32AD10-A5CB-4EBB-9599-4E4664E7AB89}" presName="spacerR" presStyleCnt="0"/>
      <dgm:spPr/>
    </dgm:pt>
    <dgm:pt modelId="{EDCEF69B-F872-4D1B-BEA3-E4A68043324F}" type="pres">
      <dgm:prSet presAssocID="{884DFFF0-A191-48C0-8AFC-ECE81A01FCD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A4409D-88C0-477D-B3E4-BA6EEC62D6E6}" type="pres">
      <dgm:prSet presAssocID="{C13B8424-6989-4146-BE93-1715A2D23454}" presName="spacerL" presStyleCnt="0"/>
      <dgm:spPr/>
    </dgm:pt>
    <dgm:pt modelId="{3183CB1B-CBF9-4087-A87E-CDCE939F85EF}" type="pres">
      <dgm:prSet presAssocID="{C13B8424-6989-4146-BE93-1715A2D23454}" presName="sibTrans" presStyleLbl="sibTrans2D1" presStyleIdx="1" presStyleCnt="4"/>
      <dgm:spPr/>
      <dgm:t>
        <a:bodyPr/>
        <a:lstStyle/>
        <a:p>
          <a:endParaRPr lang="ru-RU"/>
        </a:p>
      </dgm:t>
    </dgm:pt>
    <dgm:pt modelId="{E5C1D32A-F599-482A-B3CE-ABE28057FD1C}" type="pres">
      <dgm:prSet presAssocID="{C13B8424-6989-4146-BE93-1715A2D23454}" presName="spacerR" presStyleCnt="0"/>
      <dgm:spPr/>
    </dgm:pt>
    <dgm:pt modelId="{AC899ADB-5A7E-4139-B8B1-C7C17A2DA49B}" type="pres">
      <dgm:prSet presAssocID="{556436C1-5985-414D-8E46-9EDBCBA10AC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B5203E-41A0-4824-8C99-89235DD1253F}" type="pres">
      <dgm:prSet presAssocID="{39627D08-57C6-4CD6-BFD5-AAAD914C7439}" presName="spacerL" presStyleCnt="0"/>
      <dgm:spPr/>
    </dgm:pt>
    <dgm:pt modelId="{304B899C-9144-4F58-A3D8-FF0204EC5454}" type="pres">
      <dgm:prSet presAssocID="{39627D08-57C6-4CD6-BFD5-AAAD914C7439}" presName="sibTrans" presStyleLbl="sibTrans2D1" presStyleIdx="2" presStyleCnt="4"/>
      <dgm:spPr/>
      <dgm:t>
        <a:bodyPr/>
        <a:lstStyle/>
        <a:p>
          <a:endParaRPr lang="ru-RU"/>
        </a:p>
      </dgm:t>
    </dgm:pt>
    <dgm:pt modelId="{DD25B4BB-6DE0-4EE2-B6B1-97A57FEEFDBF}" type="pres">
      <dgm:prSet presAssocID="{39627D08-57C6-4CD6-BFD5-AAAD914C7439}" presName="spacerR" presStyleCnt="0"/>
      <dgm:spPr/>
    </dgm:pt>
    <dgm:pt modelId="{8243CBB8-F826-4D8D-8C44-A9C6F00D3589}" type="pres">
      <dgm:prSet presAssocID="{C3423A1F-9CE0-458F-891E-AEA0CBFDDB4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9DA92C-BB3F-4F37-A8F7-908D8BF85790}" type="pres">
      <dgm:prSet presAssocID="{8485B965-3553-43FA-965C-7DDED5B1364F}" presName="spacerL" presStyleCnt="0"/>
      <dgm:spPr/>
    </dgm:pt>
    <dgm:pt modelId="{5080DB8F-4630-46F8-BD53-B383FE16D172}" type="pres">
      <dgm:prSet presAssocID="{8485B965-3553-43FA-965C-7DDED5B1364F}" presName="sibTrans" presStyleLbl="sibTrans2D1" presStyleIdx="3" presStyleCnt="4"/>
      <dgm:spPr/>
      <dgm:t>
        <a:bodyPr/>
        <a:lstStyle/>
        <a:p>
          <a:endParaRPr lang="ru-RU"/>
        </a:p>
      </dgm:t>
    </dgm:pt>
    <dgm:pt modelId="{74FC72D5-B2FF-4107-AD6A-8E9DA5C7FA06}" type="pres">
      <dgm:prSet presAssocID="{8485B965-3553-43FA-965C-7DDED5B1364F}" presName="spacerR" presStyleCnt="0"/>
      <dgm:spPr/>
    </dgm:pt>
    <dgm:pt modelId="{FAB40621-014A-4DC8-A457-F0EB764F7261}" type="pres">
      <dgm:prSet presAssocID="{C8A118C2-07E4-40CE-8F19-1DAB75DC699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52A7A9-E4ED-41CE-92FD-006585F45FE5}" type="presOf" srcId="{FA440300-E3D0-4CD0-9CED-52AC3F9FAF94}" destId="{2B2925A9-B616-48C3-B74C-10E6DEC097A4}" srcOrd="0" destOrd="0" presId="urn:microsoft.com/office/officeart/2005/8/layout/equation1"/>
    <dgm:cxn modelId="{46273D8C-20FD-4820-9F4B-083514524F8D}" type="presOf" srcId="{884DFFF0-A191-48C0-8AFC-ECE81A01FCD1}" destId="{EDCEF69B-F872-4D1B-BEA3-E4A68043324F}" srcOrd="0" destOrd="0" presId="urn:microsoft.com/office/officeart/2005/8/layout/equation1"/>
    <dgm:cxn modelId="{787141A7-D936-487B-99C2-21E205D137C2}" type="presOf" srcId="{556436C1-5985-414D-8E46-9EDBCBA10ACA}" destId="{AC899ADB-5A7E-4139-B8B1-C7C17A2DA49B}" srcOrd="0" destOrd="0" presId="urn:microsoft.com/office/officeart/2005/8/layout/equation1"/>
    <dgm:cxn modelId="{08802A9A-3DEB-4516-8E63-A40DD3FA34C6}" type="presOf" srcId="{C3423A1F-9CE0-458F-891E-AEA0CBFDDB44}" destId="{8243CBB8-F826-4D8D-8C44-A9C6F00D3589}" srcOrd="0" destOrd="0" presId="urn:microsoft.com/office/officeart/2005/8/layout/equation1"/>
    <dgm:cxn modelId="{A2E139DD-EB11-4E4F-AC71-036530567AFA}" srcId="{FA440300-E3D0-4CD0-9CED-52AC3F9FAF94}" destId="{556436C1-5985-414D-8E46-9EDBCBA10ACA}" srcOrd="2" destOrd="0" parTransId="{AD564B24-3390-438F-BC92-5252355304D9}" sibTransId="{39627D08-57C6-4CD6-BFD5-AAAD914C7439}"/>
    <dgm:cxn modelId="{20A67968-7420-460A-ACC6-6D8CF7508AC4}" type="presOf" srcId="{8C7EA1FB-C763-4914-A5ED-033018A3930C}" destId="{6581C295-25DC-40A9-94D1-BC329B3DDD05}" srcOrd="0" destOrd="0" presId="urn:microsoft.com/office/officeart/2005/8/layout/equation1"/>
    <dgm:cxn modelId="{095ED506-95F2-4767-B01E-39034651194A}" srcId="{FA440300-E3D0-4CD0-9CED-52AC3F9FAF94}" destId="{C8A118C2-07E4-40CE-8F19-1DAB75DC699C}" srcOrd="4" destOrd="0" parTransId="{2951EA4C-50EE-416E-AD40-BF7B5579695B}" sibTransId="{159B89A2-E6A6-4719-B316-252F6917CB64}"/>
    <dgm:cxn modelId="{3A27A766-4B44-48CE-9E7B-23C9D44CACA4}" srcId="{FA440300-E3D0-4CD0-9CED-52AC3F9FAF94}" destId="{8C7EA1FB-C763-4914-A5ED-033018A3930C}" srcOrd="0" destOrd="0" parTransId="{BEB712B6-2996-4E62-B96A-82B17A693F15}" sibTransId="{4F32AD10-A5CB-4EBB-9599-4E4664E7AB89}"/>
    <dgm:cxn modelId="{B6AA7FEA-3490-406D-95FE-2E33711C6311}" srcId="{FA440300-E3D0-4CD0-9CED-52AC3F9FAF94}" destId="{884DFFF0-A191-48C0-8AFC-ECE81A01FCD1}" srcOrd="1" destOrd="0" parTransId="{95704C3A-91C6-4068-BBC6-435EDAC9436A}" sibTransId="{C13B8424-6989-4146-BE93-1715A2D23454}"/>
    <dgm:cxn modelId="{ECD24736-01FF-4ED4-9A92-25A3D4878698}" type="presOf" srcId="{C13B8424-6989-4146-BE93-1715A2D23454}" destId="{3183CB1B-CBF9-4087-A87E-CDCE939F85EF}" srcOrd="0" destOrd="0" presId="urn:microsoft.com/office/officeart/2005/8/layout/equation1"/>
    <dgm:cxn modelId="{39964D4F-15F2-4EAB-9619-64AFCC3AA684}" type="presOf" srcId="{39627D08-57C6-4CD6-BFD5-AAAD914C7439}" destId="{304B899C-9144-4F58-A3D8-FF0204EC5454}" srcOrd="0" destOrd="0" presId="urn:microsoft.com/office/officeart/2005/8/layout/equation1"/>
    <dgm:cxn modelId="{B792B4C0-945C-4C90-9770-B2B2DD5F97A6}" srcId="{FA440300-E3D0-4CD0-9CED-52AC3F9FAF94}" destId="{C3423A1F-9CE0-458F-891E-AEA0CBFDDB44}" srcOrd="3" destOrd="0" parTransId="{3DBB29DC-FB46-4C95-BC8E-C1BD8DD30F88}" sibTransId="{8485B965-3553-43FA-965C-7DDED5B1364F}"/>
    <dgm:cxn modelId="{22E694C1-9028-4760-A00D-A0C539F8059E}" type="presOf" srcId="{4F32AD10-A5CB-4EBB-9599-4E4664E7AB89}" destId="{25C8A69F-A18E-4D11-930E-B13FE7077F0E}" srcOrd="0" destOrd="0" presId="urn:microsoft.com/office/officeart/2005/8/layout/equation1"/>
    <dgm:cxn modelId="{22452FFC-225E-4E45-AFEE-AEB20859DEDA}" type="presOf" srcId="{C8A118C2-07E4-40CE-8F19-1DAB75DC699C}" destId="{FAB40621-014A-4DC8-A457-F0EB764F7261}" srcOrd="0" destOrd="0" presId="urn:microsoft.com/office/officeart/2005/8/layout/equation1"/>
    <dgm:cxn modelId="{F300AF8B-484D-4CA7-8C65-68B951615D13}" type="presOf" srcId="{8485B965-3553-43FA-965C-7DDED5B1364F}" destId="{5080DB8F-4630-46F8-BD53-B383FE16D172}" srcOrd="0" destOrd="0" presId="urn:microsoft.com/office/officeart/2005/8/layout/equation1"/>
    <dgm:cxn modelId="{4F627573-153A-4E36-BF94-9749471DAA97}" type="presParOf" srcId="{2B2925A9-B616-48C3-B74C-10E6DEC097A4}" destId="{6581C295-25DC-40A9-94D1-BC329B3DDD05}" srcOrd="0" destOrd="0" presId="urn:microsoft.com/office/officeart/2005/8/layout/equation1"/>
    <dgm:cxn modelId="{729DF956-194D-4FFA-96C3-C0A08195F847}" type="presParOf" srcId="{2B2925A9-B616-48C3-B74C-10E6DEC097A4}" destId="{F88A3DDA-19A9-4B22-98D8-D4DB205718A1}" srcOrd="1" destOrd="0" presId="urn:microsoft.com/office/officeart/2005/8/layout/equation1"/>
    <dgm:cxn modelId="{F089657A-6526-4B15-8698-6FC4CC1C5AFD}" type="presParOf" srcId="{2B2925A9-B616-48C3-B74C-10E6DEC097A4}" destId="{25C8A69F-A18E-4D11-930E-B13FE7077F0E}" srcOrd="2" destOrd="0" presId="urn:microsoft.com/office/officeart/2005/8/layout/equation1"/>
    <dgm:cxn modelId="{33682949-6AE8-4532-9BD8-4DC576AA57C2}" type="presParOf" srcId="{2B2925A9-B616-48C3-B74C-10E6DEC097A4}" destId="{882705D4-1944-4D05-81CA-15FD7F3BB7B3}" srcOrd="3" destOrd="0" presId="urn:microsoft.com/office/officeart/2005/8/layout/equation1"/>
    <dgm:cxn modelId="{8CE36F66-2349-44DB-87D5-74F7C723B6E9}" type="presParOf" srcId="{2B2925A9-B616-48C3-B74C-10E6DEC097A4}" destId="{EDCEF69B-F872-4D1B-BEA3-E4A68043324F}" srcOrd="4" destOrd="0" presId="urn:microsoft.com/office/officeart/2005/8/layout/equation1"/>
    <dgm:cxn modelId="{65059346-FC97-4399-B8DC-49D7BDD04899}" type="presParOf" srcId="{2B2925A9-B616-48C3-B74C-10E6DEC097A4}" destId="{63A4409D-88C0-477D-B3E4-BA6EEC62D6E6}" srcOrd="5" destOrd="0" presId="urn:microsoft.com/office/officeart/2005/8/layout/equation1"/>
    <dgm:cxn modelId="{334AF477-0222-47CF-A4C4-8ECDE15751ED}" type="presParOf" srcId="{2B2925A9-B616-48C3-B74C-10E6DEC097A4}" destId="{3183CB1B-CBF9-4087-A87E-CDCE939F85EF}" srcOrd="6" destOrd="0" presId="urn:microsoft.com/office/officeart/2005/8/layout/equation1"/>
    <dgm:cxn modelId="{E4E10AAA-8D27-4EA3-9363-EF3BF8A36FD2}" type="presParOf" srcId="{2B2925A9-B616-48C3-B74C-10E6DEC097A4}" destId="{E5C1D32A-F599-482A-B3CE-ABE28057FD1C}" srcOrd="7" destOrd="0" presId="urn:microsoft.com/office/officeart/2005/8/layout/equation1"/>
    <dgm:cxn modelId="{4E26BED1-F091-463D-9366-E82240A5EB58}" type="presParOf" srcId="{2B2925A9-B616-48C3-B74C-10E6DEC097A4}" destId="{AC899ADB-5A7E-4139-B8B1-C7C17A2DA49B}" srcOrd="8" destOrd="0" presId="urn:microsoft.com/office/officeart/2005/8/layout/equation1"/>
    <dgm:cxn modelId="{6C36FBA2-9E70-495F-A65E-6F3C8DCF1DDF}" type="presParOf" srcId="{2B2925A9-B616-48C3-B74C-10E6DEC097A4}" destId="{51B5203E-41A0-4824-8C99-89235DD1253F}" srcOrd="9" destOrd="0" presId="urn:microsoft.com/office/officeart/2005/8/layout/equation1"/>
    <dgm:cxn modelId="{92AB1272-B2FF-4E10-B70E-64A9A28F29CC}" type="presParOf" srcId="{2B2925A9-B616-48C3-B74C-10E6DEC097A4}" destId="{304B899C-9144-4F58-A3D8-FF0204EC5454}" srcOrd="10" destOrd="0" presId="urn:microsoft.com/office/officeart/2005/8/layout/equation1"/>
    <dgm:cxn modelId="{082BA86A-1B46-43E5-829F-6AA394D14010}" type="presParOf" srcId="{2B2925A9-B616-48C3-B74C-10E6DEC097A4}" destId="{DD25B4BB-6DE0-4EE2-B6B1-97A57FEEFDBF}" srcOrd="11" destOrd="0" presId="urn:microsoft.com/office/officeart/2005/8/layout/equation1"/>
    <dgm:cxn modelId="{E13109DA-8958-4616-903B-5B2CAA6A0360}" type="presParOf" srcId="{2B2925A9-B616-48C3-B74C-10E6DEC097A4}" destId="{8243CBB8-F826-4D8D-8C44-A9C6F00D3589}" srcOrd="12" destOrd="0" presId="urn:microsoft.com/office/officeart/2005/8/layout/equation1"/>
    <dgm:cxn modelId="{EEFEC06B-8A55-4757-B0C0-3FEC54FDD44D}" type="presParOf" srcId="{2B2925A9-B616-48C3-B74C-10E6DEC097A4}" destId="{859DA92C-BB3F-4F37-A8F7-908D8BF85790}" srcOrd="13" destOrd="0" presId="urn:microsoft.com/office/officeart/2005/8/layout/equation1"/>
    <dgm:cxn modelId="{EF06A606-8E0C-4AB9-B0C4-E68F91CFF784}" type="presParOf" srcId="{2B2925A9-B616-48C3-B74C-10E6DEC097A4}" destId="{5080DB8F-4630-46F8-BD53-B383FE16D172}" srcOrd="14" destOrd="0" presId="urn:microsoft.com/office/officeart/2005/8/layout/equation1"/>
    <dgm:cxn modelId="{13E621E6-D7A6-4D7E-BE6D-05B35EAEB547}" type="presParOf" srcId="{2B2925A9-B616-48C3-B74C-10E6DEC097A4}" destId="{74FC72D5-B2FF-4107-AD6A-8E9DA5C7FA06}" srcOrd="15" destOrd="0" presId="urn:microsoft.com/office/officeart/2005/8/layout/equation1"/>
    <dgm:cxn modelId="{359D7FCE-713D-4FC3-BAC9-D5C84F00BEF0}" type="presParOf" srcId="{2B2925A9-B616-48C3-B74C-10E6DEC097A4}" destId="{FAB40621-014A-4DC8-A457-F0EB764F7261}" srcOrd="16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81C295-25DC-40A9-94D1-BC329B3DDD05}">
      <dsp:nvSpPr>
        <dsp:cNvPr id="0" name=""/>
        <dsp:cNvSpPr/>
      </dsp:nvSpPr>
      <dsp:spPr>
        <a:xfrm>
          <a:off x="10769" y="1990148"/>
          <a:ext cx="1454840" cy="145484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Работа с администрацией</a:t>
          </a:r>
          <a:endParaRPr lang="ru-RU" sz="1000" kern="1200" dirty="0"/>
        </a:p>
      </dsp:txBody>
      <dsp:txXfrm>
        <a:off x="223825" y="2203204"/>
        <a:ext cx="1028728" cy="1028728"/>
      </dsp:txXfrm>
    </dsp:sp>
    <dsp:sp modelId="{25C8A69F-A18E-4D11-930E-B13FE7077F0E}">
      <dsp:nvSpPr>
        <dsp:cNvPr id="0" name=""/>
        <dsp:cNvSpPr/>
      </dsp:nvSpPr>
      <dsp:spPr>
        <a:xfrm>
          <a:off x="1583743" y="2295665"/>
          <a:ext cx="843807" cy="843807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695590" y="2618337"/>
        <a:ext cx="620113" cy="198463"/>
      </dsp:txXfrm>
    </dsp:sp>
    <dsp:sp modelId="{EDCEF69B-F872-4D1B-BEA3-E4A68043324F}">
      <dsp:nvSpPr>
        <dsp:cNvPr id="0" name=""/>
        <dsp:cNvSpPr/>
      </dsp:nvSpPr>
      <dsp:spPr>
        <a:xfrm>
          <a:off x="2545684" y="1990148"/>
          <a:ext cx="1454840" cy="145484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Работа с педагогами</a:t>
          </a:r>
        </a:p>
      </dsp:txBody>
      <dsp:txXfrm>
        <a:off x="2758740" y="2203204"/>
        <a:ext cx="1028728" cy="1028728"/>
      </dsp:txXfrm>
    </dsp:sp>
    <dsp:sp modelId="{3183CB1B-CBF9-4087-A87E-CDCE939F85EF}">
      <dsp:nvSpPr>
        <dsp:cNvPr id="0" name=""/>
        <dsp:cNvSpPr/>
      </dsp:nvSpPr>
      <dsp:spPr>
        <a:xfrm>
          <a:off x="4118658" y="2295665"/>
          <a:ext cx="843807" cy="843807"/>
        </a:xfrm>
        <a:prstGeom prst="mathPlus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4230505" y="2618337"/>
        <a:ext cx="620113" cy="198463"/>
      </dsp:txXfrm>
    </dsp:sp>
    <dsp:sp modelId="{AC899ADB-5A7E-4139-B8B1-C7C17A2DA49B}">
      <dsp:nvSpPr>
        <dsp:cNvPr id="0" name=""/>
        <dsp:cNvSpPr/>
      </dsp:nvSpPr>
      <dsp:spPr>
        <a:xfrm>
          <a:off x="5080599" y="1990148"/>
          <a:ext cx="1454840" cy="145484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Работа с родителями</a:t>
          </a:r>
        </a:p>
      </dsp:txBody>
      <dsp:txXfrm>
        <a:off x="5293655" y="2203204"/>
        <a:ext cx="1028728" cy="1028728"/>
      </dsp:txXfrm>
    </dsp:sp>
    <dsp:sp modelId="{304B899C-9144-4F58-A3D8-FF0204EC5454}">
      <dsp:nvSpPr>
        <dsp:cNvPr id="0" name=""/>
        <dsp:cNvSpPr/>
      </dsp:nvSpPr>
      <dsp:spPr>
        <a:xfrm>
          <a:off x="6653573" y="2295665"/>
          <a:ext cx="843807" cy="843807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6765420" y="2618337"/>
        <a:ext cx="620113" cy="198463"/>
      </dsp:txXfrm>
    </dsp:sp>
    <dsp:sp modelId="{8243CBB8-F826-4D8D-8C44-A9C6F00D3589}">
      <dsp:nvSpPr>
        <dsp:cNvPr id="0" name=""/>
        <dsp:cNvSpPr/>
      </dsp:nvSpPr>
      <dsp:spPr>
        <a:xfrm>
          <a:off x="7615514" y="1990148"/>
          <a:ext cx="1454840" cy="145484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Работа с детьми</a:t>
          </a:r>
          <a:endParaRPr lang="ru-RU" sz="1000" kern="1200" dirty="0"/>
        </a:p>
      </dsp:txBody>
      <dsp:txXfrm>
        <a:off x="7828570" y="2203204"/>
        <a:ext cx="1028728" cy="1028728"/>
      </dsp:txXfrm>
    </dsp:sp>
    <dsp:sp modelId="{5080DB8F-4630-46F8-BD53-B383FE16D172}">
      <dsp:nvSpPr>
        <dsp:cNvPr id="0" name=""/>
        <dsp:cNvSpPr/>
      </dsp:nvSpPr>
      <dsp:spPr>
        <a:xfrm>
          <a:off x="9188488" y="2295665"/>
          <a:ext cx="843807" cy="843807"/>
        </a:xfrm>
        <a:prstGeom prst="mathEqua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9300335" y="2469489"/>
        <a:ext cx="620113" cy="496159"/>
      </dsp:txXfrm>
    </dsp:sp>
    <dsp:sp modelId="{FAB40621-014A-4DC8-A457-F0EB764F7261}">
      <dsp:nvSpPr>
        <dsp:cNvPr id="0" name=""/>
        <dsp:cNvSpPr/>
      </dsp:nvSpPr>
      <dsp:spPr>
        <a:xfrm>
          <a:off x="10150429" y="1990148"/>
          <a:ext cx="1454840" cy="145484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Сетевое взаимодействие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«Сад-школа»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363485" y="2203204"/>
        <a:ext cx="1028728" cy="10287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962F4-3840-42BF-84FE-EA78CB80431C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970A-32CA-49B6-883A-5A8F69833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13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962F4-3840-42BF-84FE-EA78CB80431C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970A-32CA-49B6-883A-5A8F69833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415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962F4-3840-42BF-84FE-EA78CB80431C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970A-32CA-49B6-883A-5A8F69833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564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962F4-3840-42BF-84FE-EA78CB80431C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970A-32CA-49B6-883A-5A8F69833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246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962F4-3840-42BF-84FE-EA78CB80431C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970A-32CA-49B6-883A-5A8F69833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35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962F4-3840-42BF-84FE-EA78CB80431C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970A-32CA-49B6-883A-5A8F69833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662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962F4-3840-42BF-84FE-EA78CB80431C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970A-32CA-49B6-883A-5A8F69833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511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962F4-3840-42BF-84FE-EA78CB80431C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970A-32CA-49B6-883A-5A8F69833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087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962F4-3840-42BF-84FE-EA78CB80431C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970A-32CA-49B6-883A-5A8F69833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238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962F4-3840-42BF-84FE-EA78CB80431C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970A-32CA-49B6-883A-5A8F69833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841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962F4-3840-42BF-84FE-EA78CB80431C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970A-32CA-49B6-883A-5A8F69833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742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962F4-3840-42BF-84FE-EA78CB80431C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0970A-32CA-49B6-883A-5A8F69833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595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44253" y="2640657"/>
            <a:ext cx="7188574" cy="2413336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сетевого взаимодействия коррекционных учреждений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Единое пространство школа-сад»</a:t>
            </a:r>
            <a:b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/>
              <a:t/>
            </a:r>
            <a:br>
              <a:rPr lang="ru-RU" sz="3200" b="1" dirty="0"/>
            </a:b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096" y="4773499"/>
            <a:ext cx="6673736" cy="1655762"/>
          </a:xfrm>
        </p:spPr>
        <p:txBody>
          <a:bodyPr>
            <a:normAutofit/>
          </a:bodyPr>
          <a:lstStyle/>
          <a:p>
            <a:pPr algn="r"/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Зам. зав. по УВР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6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Мельникова А.А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Зам. зав.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УВР ГБДОУ № 45 Туркина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А.В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зав. по УВР ГБДОУ №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Телегина Н.А. 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82" y="211873"/>
            <a:ext cx="4538547" cy="2552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873" y="209295"/>
            <a:ext cx="4724864" cy="3543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3" t="33490" r="22945" b="24030"/>
          <a:stretch/>
        </p:blipFill>
        <p:spPr>
          <a:xfrm>
            <a:off x="5837274" y="4089881"/>
            <a:ext cx="5263468" cy="2768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1762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педагогами: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>
                <a:cs typeface="Times New Roman" panose="02020603050405020304" pitchFamily="18" charset="0"/>
              </a:rPr>
              <a:t>Семинары, организованные для педагогов школы на базе детского сада;</a:t>
            </a:r>
          </a:p>
          <a:p>
            <a:r>
              <a:rPr lang="ru-RU" dirty="0">
                <a:cs typeface="Times New Roman" panose="02020603050405020304" pitchFamily="18" charset="0"/>
              </a:rPr>
              <a:t>Семинары, организованные для педагогов детского сада на базе школы;</a:t>
            </a:r>
          </a:p>
          <a:p>
            <a:r>
              <a:rPr lang="ru-RU" dirty="0" err="1">
                <a:cs typeface="Times New Roman"/>
              </a:rPr>
              <a:t>Взаимопосещение</a:t>
            </a:r>
            <a:r>
              <a:rPr lang="ru-RU" dirty="0">
                <a:cs typeface="Times New Roman"/>
              </a:rPr>
              <a:t> уроков/занятий</a:t>
            </a:r>
          </a:p>
          <a:p>
            <a:r>
              <a:rPr lang="ru-RU" dirty="0">
                <a:cs typeface="Times New Roman"/>
              </a:rPr>
              <a:t>Участие в совместных проектах</a:t>
            </a:r>
          </a:p>
          <a:p>
            <a:endParaRPr lang="ru-RU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6133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в школе дней открытых дверей для родителей воспитанников детского сада;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на родительских собраниях в детских садах педагогов школы;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для родителей в консультативном пункте на базе детского сада</a:t>
            </a:r>
            <a:r>
              <a:rPr lang="ru-RU" dirty="0"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9003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2E791-B6A7-4C23-9CCE-B4C8F18FE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администрацией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13300F-7079-418F-830D-36B8104D9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договоров сетевого сотрудничества;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положения о сетевом сотрудничестве;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планов семинаров в рамках сетевого сотрудничества;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Утверждения плана консультаций родителей;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411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Практическое применение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5156" t="20683" r="23508" b="14041"/>
          <a:stretch/>
        </p:blipFill>
        <p:spPr>
          <a:xfrm>
            <a:off x="2232836" y="1818167"/>
            <a:ext cx="6007397" cy="444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01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0" y="273050"/>
            <a:ext cx="5677786" cy="12474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Семинары для педагогов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8885" t="20737" r="13776" b="14371"/>
          <a:stretch/>
        </p:blipFill>
        <p:spPr>
          <a:xfrm>
            <a:off x="212651" y="1417748"/>
            <a:ext cx="4157330" cy="45157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4028" t="20068" r="12257" b="12449"/>
          <a:stretch/>
        </p:blipFill>
        <p:spPr>
          <a:xfrm>
            <a:off x="4763384" y="453804"/>
            <a:ext cx="7265160" cy="439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306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04" t="6976" r="1606" b="33799"/>
          <a:stretch/>
        </p:blipFill>
        <p:spPr>
          <a:xfrm rot="10800000">
            <a:off x="7559743" y="85058"/>
            <a:ext cx="3285465" cy="66874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4" t="38786" r="8441" b="10051"/>
          <a:stretch/>
        </p:blipFill>
        <p:spPr>
          <a:xfrm rot="16200000">
            <a:off x="946118" y="901174"/>
            <a:ext cx="5740169" cy="576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064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9693" t="21407" r="12612" b="13520"/>
          <a:stretch/>
        </p:blipFill>
        <p:spPr>
          <a:xfrm>
            <a:off x="202019" y="606056"/>
            <a:ext cx="3222442" cy="34768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1141" t="20707" r="12208" b="6924"/>
          <a:stretch/>
        </p:blipFill>
        <p:spPr>
          <a:xfrm>
            <a:off x="3965944" y="1677112"/>
            <a:ext cx="7392548" cy="436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547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4916" y="54971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Родительские собрания с приглашением педагогов школы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02" y="1009288"/>
            <a:ext cx="3612022" cy="2402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258" y="3575186"/>
            <a:ext cx="4666417" cy="31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643" y="846030"/>
            <a:ext cx="4102892" cy="27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089" y="3496987"/>
            <a:ext cx="4475031" cy="2976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0169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дальнейшей работы: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Объединение в методическое объединение коррекционных школ, коррекционных детских садов, а также школ, в которых есть классы инклюзивного обучения.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на сайтах детских садов страницы для педагогов школы с целью консультирования родителей выпускников.</a:t>
            </a:r>
          </a:p>
        </p:txBody>
      </p:sp>
    </p:spTree>
    <p:extLst>
      <p:ext uri="{BB962C8B-B14F-4D97-AF65-F5344CB8AC3E}">
        <p14:creationId xmlns:p14="http://schemas.microsoft.com/office/powerpoint/2010/main" val="59801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понятия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Сетевое взаимодействие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Единое образовательное пространство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744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проблемы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61331"/>
            <a:ext cx="10515600" cy="4715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последние 3 года в системе коррекционного образования Красногвардейского района появились новые формы взаимодействия с семьями воспитанников с отклонениями в интеллектуальном развитии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Консультативный центр на базе ГБДОУ № 35, который оказывает помощь детям с ОВЗ, которые по разным причинам не посещают детский сад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Дистанционные формы взаимодействия с семьями воспитанников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же расширяется сеть коррекционных учреждений (открываются дополнительные места для детей с ОВЗ): ГБДОУ № 5, 8, 11, 16, 35, 45, 57, 67, 83, ГБОУ № 6, 609,499</a:t>
            </a:r>
          </a:p>
        </p:txBody>
      </p:sp>
    </p:spTree>
    <p:extLst>
      <p:ext uri="{BB962C8B-B14F-4D97-AF65-F5344CB8AC3E}">
        <p14:creationId xmlns:p14="http://schemas.microsoft.com/office/powerpoint/2010/main" val="4131008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70019"/>
            <a:ext cx="10515600" cy="57069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эти возможности необходимы для того, чтобы дети с отклонениями в психическом и интеллектуальном развитии были максимально вовлечены в образовательный процесс, получали необходимую помощь и поддержку, сопровождение их образовательного маршрута на всём его протяжении от ясельного возраста до окончания школы.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тем педагоги детских садов оказываются не готовы проконсультировать родителей по вопросам выбора образовательного маршрута, а педагоги школы не имеют понятия о динамике, которую дает ребенок на протяжении дошкольного возраста. Так же, при введении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появления в коррекционной школе первого дополнительного класса, необходимо разработать переход от обучения в детском саду до обучения в первом классе, для этого педагогам школы необходимо знать как и чему обучают специалисты детского сада. </a:t>
            </a:r>
          </a:p>
        </p:txBody>
      </p:sp>
    </p:spTree>
    <p:extLst>
      <p:ext uri="{BB962C8B-B14F-4D97-AF65-F5344CB8AC3E}">
        <p14:creationId xmlns:p14="http://schemas.microsoft.com/office/powerpoint/2010/main" val="260292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существует острый вопрос о детях ранее не посещавших дошкольное учреждение. Родители таких детях еще менее информированы о дальнейшем образовательном маршруте своих детей. Существующие на базе детских садов консультативные центры не включают в свой состав педагогов школы. Это упущение необходимо исправить и составлять план работы консультативных центров при детских садах с учетом привлечения специалистов школ.</a:t>
            </a:r>
          </a:p>
        </p:txBody>
      </p:sp>
    </p:spTree>
    <p:extLst>
      <p:ext uri="{BB962C8B-B14F-4D97-AF65-F5344CB8AC3E}">
        <p14:creationId xmlns:p14="http://schemas.microsoft.com/office/powerpoint/2010/main" val="823507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педагогических работников в сетевое взаимодействие сад-школа будет способствовать накоплению необходимой и достоверной информации, способствующей качественному выбору образовательного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аршрута ребенка с особыми потребностями здоровья. 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313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934700" cy="4918075"/>
          </a:xfrm>
        </p:spPr>
        <p:txBody>
          <a:bodyPr>
            <a:norm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комплекса мероприятий, направленного на  создание единого образовательного пространства сад-школа.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7980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план сетевого взаимодействия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обмен опытом между садом и школой по вопросам преемственности образовательных программ,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Реализовать на практике идеи сетевого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взаимодействия/обмена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опытом между педагогами школы и сада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методические и организационные рекомендации по работе с семьями обучающихся</a:t>
            </a:r>
          </a:p>
          <a:p>
            <a:pPr marL="0" indent="0">
              <a:buNone/>
            </a:pPr>
            <a:endParaRPr lang="ru-RU" dirty="0">
              <a:cs typeface="Calibri"/>
            </a:endParaRPr>
          </a:p>
          <a:p>
            <a:endParaRPr lang="ru-RU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1612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проекта: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837133793"/>
              </p:ext>
            </p:extLst>
          </p:nvPr>
        </p:nvGraphicFramePr>
        <p:xfrm>
          <a:off x="85061" y="604155"/>
          <a:ext cx="11616040" cy="5435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66173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585</Words>
  <Application>Microsoft Office PowerPoint</Application>
  <PresentationFormat>Широкоэкранный</PresentationFormat>
  <Paragraphs>54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Проект сетевого взаимодействия коррекционных учреждений  «Единое пространство школа-сад»  </vt:lpstr>
      <vt:lpstr>Ключевые понятия</vt:lpstr>
      <vt:lpstr>Актуальность проблемы</vt:lpstr>
      <vt:lpstr>Презентация PowerPoint</vt:lpstr>
      <vt:lpstr>Презентация PowerPoint</vt:lpstr>
      <vt:lpstr>Гипотеза</vt:lpstr>
      <vt:lpstr>Цель проекта: </vt:lpstr>
      <vt:lpstr>Задачи проекта: </vt:lpstr>
      <vt:lpstr>Реализация проекта: </vt:lpstr>
      <vt:lpstr>Работа с педагогами:</vt:lpstr>
      <vt:lpstr>Работа с родителями:</vt:lpstr>
      <vt:lpstr>Работа с администрацией</vt:lpstr>
      <vt:lpstr>Практическое применение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Планирование дальнейшей работы: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Сетевой проект «Сад-школа»</dc:title>
  <dc:creator>user</dc:creator>
  <cp:lastModifiedBy>Витя</cp:lastModifiedBy>
  <cp:revision>99</cp:revision>
  <dcterms:created xsi:type="dcterms:W3CDTF">2018-10-03T08:28:16Z</dcterms:created>
  <dcterms:modified xsi:type="dcterms:W3CDTF">2021-11-26T10:19:13Z</dcterms:modified>
</cp:coreProperties>
</file>