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334" r:id="rId4"/>
    <p:sldId id="338" r:id="rId5"/>
    <p:sldId id="346" r:id="rId6"/>
    <p:sldId id="347" r:id="rId7"/>
    <p:sldId id="339" r:id="rId8"/>
    <p:sldId id="340" r:id="rId9"/>
    <p:sldId id="341" r:id="rId10"/>
    <p:sldId id="342" r:id="rId11"/>
    <p:sldId id="343" r:id="rId12"/>
    <p:sldId id="349" r:id="rId13"/>
    <p:sldId id="344" r:id="rId14"/>
    <p:sldId id="352" r:id="rId15"/>
    <p:sldId id="350" r:id="rId16"/>
    <p:sldId id="351" r:id="rId17"/>
    <p:sldId id="34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257" autoAdjust="0"/>
    <p:restoredTop sz="94669" autoAdjust="0"/>
  </p:normalViewPr>
  <p:slideViewPr>
    <p:cSldViewPr>
      <p:cViewPr varScale="1">
        <p:scale>
          <a:sx n="80" d="100"/>
          <a:sy n="80" d="100"/>
        </p:scale>
        <p:origin x="96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79144-0E23-402B-BECA-FEE5BE7C156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F38FA-50D6-40FD-B8A4-A6A4AF10C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2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F38FA-50D6-40FD-B8A4-A6A4AF10CA4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2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F38FA-50D6-40FD-B8A4-A6A4AF10CA4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0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786322"/>
            <a:ext cx="6400800" cy="156685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Подготовила: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Туркина А.В., к.п.н., зам.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зав. по УВР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ГБДОУ д/с № 45 компенсирующего вида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Красногвардейского района Санкт-Петербурга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71538" y="285728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/>
              <a:t>ГБДОУ </a:t>
            </a:r>
            <a:r>
              <a:rPr lang="ru-RU" altLang="ru-RU" sz="1400" b="1" dirty="0"/>
              <a:t>ДПО </a:t>
            </a:r>
            <a:r>
              <a:rPr lang="ru-RU" altLang="ru-RU" sz="1400" b="1" dirty="0" smtClean="0"/>
              <a:t>детский сад № 45 компенсирующего вида</a:t>
            </a:r>
          </a:p>
          <a:p>
            <a:pPr algn="ctr" eaLnBrk="1" hangingPunct="1"/>
            <a:r>
              <a:rPr lang="ru-RU" altLang="ru-RU" sz="1400" b="1" dirty="0" smtClean="0"/>
              <a:t> Красногвардейского района Санкт-Петербурга</a:t>
            </a:r>
            <a:endParaRPr lang="ru-RU" altLang="ru-RU" sz="1400" b="1" dirty="0"/>
          </a:p>
        </p:txBody>
      </p:sp>
      <p:sp>
        <p:nvSpPr>
          <p:cNvPr id="5" name="AutoShape 2" descr="Картинки по запросу ФГОС ДО в картин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95855" y="1700808"/>
            <a:ext cx="7286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Реализация и разработка образовательных программ дошкольного образования, адаптированных для детей с ОВЗ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2757" t="10826" r="30127" b="64957"/>
          <a:stretch/>
        </p:blipFill>
        <p:spPr bwMode="auto">
          <a:xfrm>
            <a:off x="639761" y="404664"/>
            <a:ext cx="7632848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/>
          <a:srcRect l="22757" t="34188" r="30127" b="38746"/>
          <a:stretch/>
        </p:blipFill>
        <p:spPr bwMode="auto">
          <a:xfrm>
            <a:off x="684149" y="2636912"/>
            <a:ext cx="7588460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62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3237" t="26781" r="30449" b="54131"/>
          <a:stretch/>
        </p:blipFill>
        <p:spPr bwMode="auto">
          <a:xfrm>
            <a:off x="467544" y="548680"/>
            <a:ext cx="8208911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49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475" y="116632"/>
            <a:ext cx="35283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Социально-коммуникативное развитие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5365" y="3356992"/>
            <a:ext cx="35283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Художественно-эстетическое развитие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5075" y="2276872"/>
            <a:ext cx="35283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7146" y="1196752"/>
            <a:ext cx="35283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5365" y="4437112"/>
            <a:ext cx="35283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355976" y="404664"/>
            <a:ext cx="13681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412232" y="3573016"/>
            <a:ext cx="13681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402687" y="2564904"/>
            <a:ext cx="13681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385629" y="1377080"/>
            <a:ext cx="13681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385629" y="4725144"/>
            <a:ext cx="13681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08503" y="0"/>
            <a:ext cx="2808312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игре, совместная деятельность по безопасности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97724" y="2312876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Чтение художественной литературы</a:t>
            </a:r>
          </a:p>
          <a:p>
            <a:pPr algn="ctr"/>
            <a:r>
              <a:rPr lang="ru-RU" dirty="0" smtClean="0"/>
              <a:t>Логопедическое занятие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54307" y="3398640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Рисование/аппликация/лепка</a:t>
            </a:r>
          </a:p>
          <a:p>
            <a:pPr algn="ctr"/>
            <a:r>
              <a:rPr lang="ru-RU" dirty="0" smtClean="0"/>
              <a:t>Музыка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71474" y="4465040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Физкультура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86219" y="1232756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ФЭМП</a:t>
            </a:r>
          </a:p>
          <a:p>
            <a:pPr algn="ctr"/>
            <a:r>
              <a:rPr lang="ru-RU" dirty="0" smtClean="0"/>
              <a:t>Ознакомление с окружающим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9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475" y="116632"/>
            <a:ext cx="35283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Социально-коммуникативное развитие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5365" y="3356992"/>
            <a:ext cx="35283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Художественно-эстетическое развитие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5075" y="2276872"/>
            <a:ext cx="35283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7146" y="1196752"/>
            <a:ext cx="35283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5365" y="4437112"/>
            <a:ext cx="35283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355976" y="404664"/>
            <a:ext cx="13681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412232" y="3573016"/>
            <a:ext cx="13681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402687" y="2564904"/>
            <a:ext cx="13681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385629" y="1377080"/>
            <a:ext cx="13681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385629" y="4725144"/>
            <a:ext cx="13681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08503" y="0"/>
            <a:ext cx="2808312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Внеурочная деятельность (Безопасность, этикет, совместные выезды)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97724" y="2312876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грамоте</a:t>
            </a:r>
          </a:p>
          <a:p>
            <a:pPr algn="ctr"/>
            <a:r>
              <a:rPr lang="ru-RU" dirty="0" smtClean="0"/>
              <a:t>Письмо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54307" y="3398640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</a:t>
            </a:r>
          </a:p>
          <a:p>
            <a:pPr algn="ctr"/>
            <a:r>
              <a:rPr lang="ru-RU" dirty="0" smtClean="0"/>
              <a:t>Музыка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71474" y="4465040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Физкультура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98341" y="1265403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Математика</a:t>
            </a:r>
          </a:p>
          <a:p>
            <a:pPr algn="ctr"/>
            <a:r>
              <a:rPr lang="ru-RU" dirty="0" smtClean="0"/>
              <a:t>Окружающий мир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effectLst/>
              </a:rPr>
              <a:t>Технологии, используемые в работе с детьми</a:t>
            </a:r>
            <a:endParaRPr lang="ru-RU" sz="28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smtClean="0"/>
              <a:t>Метод </a:t>
            </a:r>
            <a:r>
              <a:rPr lang="ru-RU" dirty="0"/>
              <a:t>проектов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 Технология </a:t>
            </a:r>
            <a:r>
              <a:rPr lang="ru-RU" dirty="0"/>
              <a:t>портфолио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Познавательно-исследовательская деятельность</a:t>
            </a:r>
          </a:p>
          <a:p>
            <a:r>
              <a:rPr lang="ru-RU" dirty="0" smtClean="0"/>
              <a:t>Игры Никитина, </a:t>
            </a:r>
          </a:p>
          <a:p>
            <a:r>
              <a:rPr lang="ru-RU" dirty="0" smtClean="0"/>
              <a:t>Блоки Дьенеша, </a:t>
            </a:r>
          </a:p>
          <a:p>
            <a:r>
              <a:rPr lang="ru-RU" dirty="0" smtClean="0"/>
              <a:t>ИКТ</a:t>
            </a:r>
          </a:p>
          <a:p>
            <a:r>
              <a:rPr lang="ru-RU" dirty="0" smtClean="0"/>
              <a:t>Пространственное моделирование и макетирование</a:t>
            </a:r>
          </a:p>
          <a:p>
            <a:r>
              <a:rPr lang="ru-RU" dirty="0" smtClean="0"/>
              <a:t>Коммуникативные игры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104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91480"/>
          </a:xfrm>
        </p:spPr>
        <p:txBody>
          <a:bodyPr/>
          <a:lstStyle/>
          <a:p>
            <a:r>
              <a:rPr lang="ru-RU" sz="2800" b="1" dirty="0" smtClean="0">
                <a:effectLst/>
              </a:rPr>
              <a:t>Сроки реализации программ</a:t>
            </a:r>
            <a:endParaRPr lang="ru-RU" sz="28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Детский сад реализует программу дошкольного образования максимум за 4 года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Школа реализует программу начального образования за 5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71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194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effectLst/>
              </a:rPr>
              <a:t>Кадровые </a:t>
            </a:r>
            <a:r>
              <a:rPr lang="ru-RU" sz="2800" b="1" dirty="0" smtClean="0">
                <a:effectLst/>
              </a:rPr>
              <a:t>условия реализации ОП в ДОУ </a:t>
            </a:r>
            <a:endParaRPr lang="ru-RU" sz="2800" b="1" dirty="0">
              <a:effectLst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7504" y="1124744"/>
            <a:ext cx="8856984" cy="1175896"/>
            <a:chOff x="179512" y="2429506"/>
            <a:chExt cx="8856984" cy="117589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79512" y="2564904"/>
              <a:ext cx="1584176" cy="79208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учитель-дефектолог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763688" y="2518798"/>
              <a:ext cx="814426" cy="814426"/>
              <a:chOff x="2005651" y="789585"/>
              <a:chExt cx="814426" cy="814426"/>
            </a:xfrm>
          </p:grpSpPr>
          <p:sp>
            <p:nvSpPr>
              <p:cNvPr id="14" name="Плюс 13"/>
              <p:cNvSpPr/>
              <p:nvPr/>
            </p:nvSpPr>
            <p:spPr>
              <a:xfrm>
                <a:off x="2005651" y="789585"/>
                <a:ext cx="814426" cy="814426"/>
              </a:xfrm>
              <a:prstGeom prst="mathPlus">
                <a:avLst/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Плюс 4"/>
              <p:cNvSpPr/>
              <p:nvPr/>
            </p:nvSpPr>
            <p:spPr>
              <a:xfrm>
                <a:off x="2113603" y="1101022"/>
                <a:ext cx="598522" cy="1915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kern="1200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2601814" y="2576073"/>
              <a:ext cx="1584176" cy="7920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Учитель-логопед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989973" y="2429506"/>
              <a:ext cx="1584176" cy="11758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2 воспитателя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4175547" y="2514465"/>
              <a:ext cx="814426" cy="814426"/>
              <a:chOff x="2005651" y="789585"/>
              <a:chExt cx="814426" cy="814426"/>
            </a:xfrm>
          </p:grpSpPr>
          <p:sp>
            <p:nvSpPr>
              <p:cNvPr id="19" name="Плюс 18"/>
              <p:cNvSpPr/>
              <p:nvPr/>
            </p:nvSpPr>
            <p:spPr>
              <a:xfrm>
                <a:off x="2005651" y="789585"/>
                <a:ext cx="814426" cy="814426"/>
              </a:xfrm>
              <a:prstGeom prst="mathPlus">
                <a:avLst/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Плюс 4"/>
              <p:cNvSpPr/>
              <p:nvPr/>
            </p:nvSpPr>
            <p:spPr>
              <a:xfrm>
                <a:off x="2113603" y="1101022"/>
                <a:ext cx="598522" cy="1915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kern="1200"/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7565268" y="2541135"/>
              <a:ext cx="1471228" cy="7074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>
                  <a:solidFill>
                    <a:schemeClr val="tx1"/>
                  </a:solidFill>
                </a:rPr>
                <a:t>Муз.рук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6660232" y="2614574"/>
              <a:ext cx="814426" cy="814426"/>
              <a:chOff x="2005651" y="789585"/>
              <a:chExt cx="814426" cy="814426"/>
            </a:xfrm>
          </p:grpSpPr>
          <p:sp>
            <p:nvSpPr>
              <p:cNvPr id="26" name="Плюс 25"/>
              <p:cNvSpPr/>
              <p:nvPr/>
            </p:nvSpPr>
            <p:spPr>
              <a:xfrm>
                <a:off x="2005651" y="789585"/>
                <a:ext cx="814426" cy="814426"/>
              </a:xfrm>
              <a:prstGeom prst="mathPlus">
                <a:avLst/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Плюс 4"/>
              <p:cNvSpPr/>
              <p:nvPr/>
            </p:nvSpPr>
            <p:spPr>
              <a:xfrm>
                <a:off x="2113603" y="1101022"/>
                <a:ext cx="598522" cy="1915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kern="1200"/>
              </a:p>
            </p:txBody>
          </p:sp>
        </p:grp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105726" y="2420888"/>
            <a:ext cx="9144000" cy="619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effectLst/>
              </a:rPr>
              <a:t>Кадровые условия реализации ОП в школе </a:t>
            </a:r>
            <a:endParaRPr lang="ru-RU" sz="2800" b="1" dirty="0"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76769" y="3155496"/>
            <a:ext cx="1584176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учитель-дефектолог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793592" y="3124611"/>
            <a:ext cx="814426" cy="814426"/>
            <a:chOff x="2005651" y="789585"/>
            <a:chExt cx="814426" cy="814426"/>
          </a:xfrm>
        </p:grpSpPr>
        <p:sp>
          <p:nvSpPr>
            <p:cNvPr id="41" name="Плюс 40"/>
            <p:cNvSpPr/>
            <p:nvPr/>
          </p:nvSpPr>
          <p:spPr>
            <a:xfrm>
              <a:off x="2005651" y="789585"/>
              <a:ext cx="814426" cy="814426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Плюс 4"/>
            <p:cNvSpPr/>
            <p:nvPr/>
          </p:nvSpPr>
          <p:spPr>
            <a:xfrm>
              <a:off x="2113603" y="1101022"/>
              <a:ext cx="598522" cy="191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621275" y="4076753"/>
            <a:ext cx="1584176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Учитель-логопед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5726" y="3035319"/>
            <a:ext cx="1584176" cy="11758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начальных классов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4205451" y="3120278"/>
            <a:ext cx="814426" cy="814426"/>
            <a:chOff x="2005651" y="789585"/>
            <a:chExt cx="814426" cy="814426"/>
          </a:xfrm>
        </p:grpSpPr>
        <p:sp>
          <p:nvSpPr>
            <p:cNvPr id="39" name="Плюс 38"/>
            <p:cNvSpPr/>
            <p:nvPr/>
          </p:nvSpPr>
          <p:spPr>
            <a:xfrm>
              <a:off x="2005651" y="789585"/>
              <a:ext cx="814426" cy="814426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Плюс 4"/>
            <p:cNvSpPr/>
            <p:nvPr/>
          </p:nvSpPr>
          <p:spPr>
            <a:xfrm>
              <a:off x="2113603" y="1101022"/>
              <a:ext cx="598522" cy="191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7396610" y="3146948"/>
            <a:ext cx="1669790" cy="707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Учителя-предметники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6614796" y="3225908"/>
            <a:ext cx="814426" cy="814426"/>
            <a:chOff x="1930311" y="795106"/>
            <a:chExt cx="814426" cy="814426"/>
          </a:xfrm>
        </p:grpSpPr>
        <p:sp>
          <p:nvSpPr>
            <p:cNvPr id="37" name="Плюс 36"/>
            <p:cNvSpPr/>
            <p:nvPr/>
          </p:nvSpPr>
          <p:spPr>
            <a:xfrm>
              <a:off x="1930311" y="795106"/>
              <a:ext cx="814426" cy="814426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люс 4"/>
            <p:cNvSpPr/>
            <p:nvPr/>
          </p:nvSpPr>
          <p:spPr>
            <a:xfrm>
              <a:off x="2113603" y="1101022"/>
              <a:ext cx="598522" cy="191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5083319" y="3146948"/>
            <a:ext cx="1584176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Педагог-психолог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83319" y="4050893"/>
            <a:ext cx="1584176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Социальный педагог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4482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0108"/>
            <a:ext cx="8500872" cy="5098940"/>
          </a:xfrm>
        </p:spPr>
        <p:txBody>
          <a:bodyPr>
            <a:normAutofit/>
          </a:bodyPr>
          <a:lstStyle/>
          <a:p>
            <a:endParaRPr lang="ru-RU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+mj-lt"/>
                <a:cs typeface="Times New Roman" pitchFamily="18" charset="0"/>
              </a:rPr>
              <a:t>Федеральный государственный образовательный стандарт дошкольного образования (ФГОС ДО)</a:t>
            </a:r>
            <a:endParaRPr lang="ru-RU" sz="2800" b="1" dirty="0"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+mj-lt"/>
                <a:cs typeface="Times New Roman" pitchFamily="18" charset="0"/>
              </a:rPr>
              <a:t>утвержден приказом МОиН РФ 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+mj-lt"/>
                <a:cs typeface="Times New Roman" pitchFamily="18" charset="0"/>
              </a:rPr>
              <a:t>от 17.10.2013 г. № 1155</a:t>
            </a:r>
          </a:p>
          <a:p>
            <a:pPr marL="0" indent="0" algn="ctr">
              <a:buNone/>
            </a:pPr>
            <a:endParaRPr lang="ru-RU" sz="2800" b="1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63488"/>
          </a:xfrm>
        </p:spPr>
        <p:txBody>
          <a:bodyPr/>
          <a:lstStyle/>
          <a:p>
            <a:r>
              <a:rPr lang="ru-RU" sz="2800" b="1" dirty="0" smtClean="0">
                <a:effectLst/>
              </a:rPr>
              <a:t>Работа с детьми с ОВЗ </a:t>
            </a:r>
            <a:endParaRPr lang="ru-RU" sz="28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 этапа обучения примерно соответствуют возрасту</a:t>
            </a:r>
          </a:p>
          <a:p>
            <a:r>
              <a:rPr lang="ru-RU" dirty="0" smtClean="0"/>
              <a:t>Переход на следующий этап возможен после усвоения предыдущего</a:t>
            </a:r>
          </a:p>
          <a:p>
            <a:r>
              <a:rPr lang="ru-RU" dirty="0" smtClean="0"/>
              <a:t>Переход с одного компонента программы на другой (ЗПР/УО) происходит по решению МППК ДОУ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0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600200"/>
          </a:xfrm>
        </p:spPr>
        <p:txBody>
          <a:bodyPr/>
          <a:lstStyle/>
          <a:p>
            <a:r>
              <a:rPr lang="ru-RU" sz="2800" dirty="0" smtClean="0"/>
              <a:t>Преемственность программ дошкольного и школьного образования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618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5793507"/>
          </a:xfrm>
        </p:spPr>
        <p:txBody>
          <a:bodyPr/>
          <a:lstStyle/>
          <a:p>
            <a:r>
              <a:rPr lang="ru-RU" b="1" dirty="0"/>
              <a:t>Статья 11 </a:t>
            </a:r>
            <a:r>
              <a:rPr lang="ru-RU" dirty="0"/>
              <a:t>Федерального закона «Об образовании в Российской Федерации» от 29 декабря 2012 г. №273-ФЗ требует преемственности основных образовательных программ, регламентируемой Федеральными государственными образовательными стандартами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 основным образовательным программам согласно </a:t>
            </a:r>
            <a:r>
              <a:rPr lang="ru-RU" b="1" dirty="0"/>
              <a:t>статье 12 </a:t>
            </a:r>
            <a:r>
              <a:rPr lang="ru-RU" dirty="0"/>
              <a:t>данного закона относятся, в том числе, и программы дошкольного образования, начального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0328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4973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 1996 году коллегия Министерства образования Российской Федерации впервые определила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Преемственность,</a:t>
            </a:r>
            <a:r>
              <a:rPr lang="ru-RU" dirty="0"/>
              <a:t> как главное условие 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непрерывного</a:t>
            </a:r>
            <a:r>
              <a:rPr lang="ru-RU" b="1" dirty="0"/>
              <a:t> </a:t>
            </a:r>
            <a:r>
              <a:rPr lang="ru-RU" b="1" dirty="0" smtClean="0"/>
              <a:t>образования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8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/>
          <a:srcRect l="22925" t="33938" r="31081" b="48046"/>
          <a:stretch/>
        </p:blipFill>
        <p:spPr bwMode="auto">
          <a:xfrm>
            <a:off x="406242" y="980728"/>
            <a:ext cx="8414229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50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23237" t="50876" r="30769" b="29629"/>
          <a:stretch/>
        </p:blipFill>
        <p:spPr bwMode="auto">
          <a:xfrm>
            <a:off x="395536" y="1196752"/>
            <a:ext cx="8496944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05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19472"/>
          </a:xfrm>
        </p:spPr>
        <p:txBody>
          <a:bodyPr/>
          <a:lstStyle/>
          <a:p>
            <a:r>
              <a:rPr lang="ru-RU" sz="2800" b="1" dirty="0" smtClean="0">
                <a:effectLst/>
              </a:rPr>
              <a:t>Преемственность ФГОС ДО и ФГОС НОО</a:t>
            </a:r>
            <a:endParaRPr lang="ru-RU" sz="2800" b="1" dirty="0">
              <a:effectLst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3558" t="13676" r="30930" b="64956"/>
          <a:stretch/>
        </p:blipFill>
        <p:spPr bwMode="auto">
          <a:xfrm>
            <a:off x="179512" y="908720"/>
            <a:ext cx="6048672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/>
          <a:srcRect l="23558" t="33619" r="30930" b="42734"/>
          <a:stretch/>
        </p:blipFill>
        <p:spPr bwMode="auto">
          <a:xfrm>
            <a:off x="2483768" y="2852936"/>
            <a:ext cx="6192688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5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505</TotalTime>
  <Words>349</Words>
  <Application>Microsoft Office PowerPoint</Application>
  <PresentationFormat>Экран (4:3)</PresentationFormat>
  <Paragraphs>78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Презентация PowerPoint</vt:lpstr>
      <vt:lpstr>Презентация PowerPoint</vt:lpstr>
      <vt:lpstr>Работа с детьми с ОВЗ </vt:lpstr>
      <vt:lpstr>Преемственность программ дошкольного и 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Преемственность ФГОС ДО и ФГОС НОО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Технологии, используемые в работе с детьми</vt:lpstr>
      <vt:lpstr>Сроки реализации программ</vt:lpstr>
      <vt:lpstr>Кадровые условия реализации ОП в ДОУ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государственный образовательный стандарт дошкольного образования</dc:title>
  <dc:creator>Анна В. Туркина</dc:creator>
  <cp:lastModifiedBy>Витя</cp:lastModifiedBy>
  <cp:revision>51</cp:revision>
  <dcterms:created xsi:type="dcterms:W3CDTF">2016-09-16T07:22:31Z</dcterms:created>
  <dcterms:modified xsi:type="dcterms:W3CDTF">2021-11-26T10:18:54Z</dcterms:modified>
</cp:coreProperties>
</file>